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5437F-523B-452E-9AED-0E8497E57EB3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26C38-C616-4131-A139-D4DBD0E0628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6585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wall.net/resource/16926083/beginning-prefixes-and-suffix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6062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5" name="Google Shape;2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7209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715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871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089fef6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3a089fef6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349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8262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55b881e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g2d55b881e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37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55a9e61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2d55a9e61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84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5a9e619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2d55a9e619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084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55a9e619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2d55a9e619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172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55a9e619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g2d55a9e619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088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55a9e619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g2d55a9e619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549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u="sng" dirty="0">
                <a:solidFill>
                  <a:srgbClr val="FF0000"/>
                </a:solidFill>
                <a:hlinkClick r:id="rId3"/>
              </a:rPr>
              <a:t>https://wordwall.net/resource/16926083/beginning-prefixes-and-suffixes</a:t>
            </a:r>
            <a:r>
              <a:rPr lang="es-CO" dirty="0">
                <a:solidFill>
                  <a:srgbClr val="FF0000"/>
                </a:solidFill>
              </a:rPr>
              <a:t> 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5" name="Google Shape;2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657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554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8996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4555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1418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655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0236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3544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7017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80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160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412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518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525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418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704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8741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152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0A880BE-7AAF-4C3A-8700-283ADE384E5B}" type="datetimeFigureOut">
              <a:rPr lang="es-CO" smtClean="0"/>
              <a:t>8/11/2025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99FCC05-A235-4E0D-9D85-53D3B67B23E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6584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ashboard.blooket.com/set/6719af4d4d0a69f7c7da0fc1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oonylabs.files.wordpress.com/2021/05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ordwall.net/resource/78324363" TargetMode="External"/><Relationship Id="rId3" Type="http://schemas.openxmlformats.org/officeDocument/2006/relationships/hyperlink" Target="https://loonylabs.files.wordpress.com/2021/05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jpg"/><Relationship Id="rId9" Type="http://schemas.openxmlformats.org/officeDocument/2006/relationships/hyperlink" Target="https://create.kahoot.it/details/484af1a4-03eb-4b35-8226-87a457efa9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ew.genially.com/66df9a6027c5e804a534a6eb/interactive-content-reading-strategies-review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ordwall.net/es/resource/33645346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wl.excelsior.edu/orc/what-to-do-while-reading/vocabulary-strategies/word-part-clues/word-part-clues-activity-2/" TargetMode="External"/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owl.excelsior.edu/orc/what-to-do-while-reading/vocabulary-strategies/word-part-clues/" TargetMode="External"/><Relationship Id="rId4" Type="http://schemas.openxmlformats.org/officeDocument/2006/relationships/hyperlink" Target="https://wordwall.net/resource/16926083/beginning-prefixes-and-suffix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" descr="A group of women looking at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938" y="2668685"/>
            <a:ext cx="271570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"/>
          <p:cNvSpPr txBox="1"/>
          <p:nvPr/>
        </p:nvSpPr>
        <p:spPr>
          <a:xfrm>
            <a:off x="191730" y="1369486"/>
            <a:ext cx="737571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English Lab!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COMPRENSIÓN DE LECTURA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Estrategia: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191725" y="4447175"/>
            <a:ext cx="548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Ejecutor: Natalia Quintero Acevedo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685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4977" y="1139681"/>
            <a:ext cx="10515600" cy="150018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Context Clues | Award Winning Context Clues Teaching Video | Comprehension &amp; Reading Strategies</a:t>
            </a:r>
          </a:p>
          <a:p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1210913" y="2332091"/>
            <a:ext cx="417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https://www.youtube.com/watch?v=CyK01USxdg0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70984" y="2998021"/>
            <a:ext cx="42130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https://www.youtube.com/watch?v=eHCpJ86XDY4</a:t>
            </a:r>
          </a:p>
        </p:txBody>
      </p:sp>
    </p:spTree>
    <p:extLst>
      <p:ext uri="{BB962C8B-B14F-4D97-AF65-F5344CB8AC3E}">
        <p14:creationId xmlns:p14="http://schemas.microsoft.com/office/powerpoint/2010/main" val="588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498358" y="502373"/>
            <a:ext cx="2784187" cy="1096199"/>
          </a:xfrm>
        </p:spPr>
        <p:txBody>
          <a:bodyPr/>
          <a:lstStyle/>
          <a:p>
            <a:r>
              <a:rPr lang="es-CO" sz="1800" b="1" dirty="0" smtClean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Prefixes  </a:t>
            </a:r>
            <a:r>
              <a:rPr lang="es-CO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suffixes</a:t>
            </a:r>
          </a:p>
          <a:p>
            <a:pPr lvl="0"/>
            <a:endParaRPr lang="es-CO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1275194" y="2100589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https://view.genially.com/5fb42b3491b8660d31a4dbd4/presentation-english-prefixes-and-suffixes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72945" y="2956457"/>
            <a:ext cx="5634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Game</a:t>
            </a:r>
            <a:r>
              <a:rPr lang="es-CO" b="1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endParaRPr lang="es-CO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r>
              <a:rPr lang="es-CO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https</a:t>
            </a:r>
            <a:r>
              <a:rPr lang="es-CO" dirty="0">
                <a:solidFill>
                  <a:schemeClr val="bg2">
                    <a:lumMod val="75000"/>
                    <a:lumOff val="25000"/>
                  </a:schemeClr>
                </a:solidFill>
              </a:rPr>
              <a:t>://view.genially.com/68c0b3d8102e79d331bfef4d/game-prefixes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072945" y="3981694"/>
            <a:ext cx="6112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https://view.genially.com/64c39d6cffd9850019e4d6f6/presentation-prefixes</a:t>
            </a:r>
          </a:p>
        </p:txBody>
      </p:sp>
    </p:spTree>
    <p:extLst>
      <p:ext uri="{BB962C8B-B14F-4D97-AF65-F5344CB8AC3E}">
        <p14:creationId xmlns:p14="http://schemas.microsoft.com/office/powerpoint/2010/main" val="12429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"/>
          <p:cNvSpPr txBox="1"/>
          <p:nvPr/>
        </p:nvSpPr>
        <p:spPr>
          <a:xfrm>
            <a:off x="3755114" y="516345"/>
            <a:ext cx="46817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s-CO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s-CO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r>
              <a:rPr lang="es-CO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prefixes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4458939" y="57420"/>
            <a:ext cx="2579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4">
            <a:alphaModFix/>
          </a:blip>
          <a:srcRect l="7724" r="15522" b="22141"/>
          <a:stretch/>
        </p:blipFill>
        <p:spPr>
          <a:xfrm>
            <a:off x="3694176" y="1286002"/>
            <a:ext cx="4530367" cy="328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 rotWithShape="1">
          <a:blip r:embed="rId5">
            <a:alphaModFix/>
          </a:blip>
          <a:srcRect l="34156" t="26427" r="21574" b="29877"/>
          <a:stretch/>
        </p:blipFill>
        <p:spPr>
          <a:xfrm rot="-512026">
            <a:off x="210766" y="1261838"/>
            <a:ext cx="3639719" cy="21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"/>
          <p:cNvPicPr preferRelativeResize="0"/>
          <p:nvPr/>
        </p:nvPicPr>
        <p:blipFill rotWithShape="1">
          <a:blip r:embed="rId6">
            <a:alphaModFix/>
          </a:blip>
          <a:srcRect l="33628" t="26705" r="32985" b="30274"/>
          <a:stretch/>
        </p:blipFill>
        <p:spPr>
          <a:xfrm rot="453333">
            <a:off x="829534" y="3675257"/>
            <a:ext cx="2975957" cy="178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"/>
          <p:cNvPicPr preferRelativeResize="0"/>
          <p:nvPr/>
        </p:nvPicPr>
        <p:blipFill rotWithShape="1">
          <a:blip r:embed="rId7">
            <a:alphaModFix/>
          </a:blip>
          <a:srcRect l="34394" t="25191" r="20174" b="29596"/>
          <a:stretch/>
        </p:blipFill>
        <p:spPr>
          <a:xfrm rot="596534">
            <a:off x="8137956" y="3467183"/>
            <a:ext cx="4087136" cy="220004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"/>
          <p:cNvSpPr txBox="1"/>
          <p:nvPr/>
        </p:nvSpPr>
        <p:spPr>
          <a:xfrm>
            <a:off x="3694176" y="5621892"/>
            <a:ext cx="616162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CO" sz="1400" b="0" i="0" u="sng" strike="noStrike" cap="none" dirty="0" smtClean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151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"/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CO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"/>
          <p:cNvSpPr txBox="1"/>
          <p:nvPr/>
        </p:nvSpPr>
        <p:spPr>
          <a:xfrm>
            <a:off x="4806410" y="31987"/>
            <a:ext cx="2579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 txBox="1"/>
          <p:nvPr/>
        </p:nvSpPr>
        <p:spPr>
          <a:xfrm>
            <a:off x="3755114" y="329762"/>
            <a:ext cx="46817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s-CO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s-CO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2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</a:t>
            </a:r>
            <a:r>
              <a:rPr lang="es-CO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suffixes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5"/>
          <p:cNvPicPr preferRelativeResize="0"/>
          <p:nvPr/>
        </p:nvPicPr>
        <p:blipFill rotWithShape="1">
          <a:blip r:embed="rId4">
            <a:alphaModFix/>
          </a:blip>
          <a:srcRect l="33300" t="26267" r="22897" b="29304"/>
          <a:stretch/>
        </p:blipFill>
        <p:spPr>
          <a:xfrm rot="-525016">
            <a:off x="205932" y="1174824"/>
            <a:ext cx="3763264" cy="21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"/>
          <p:cNvPicPr preferRelativeResize="0"/>
          <p:nvPr/>
        </p:nvPicPr>
        <p:blipFill rotWithShape="1">
          <a:blip r:embed="rId5">
            <a:alphaModFix/>
          </a:blip>
          <a:srcRect l="34245" t="16339" r="23500" b="32080"/>
          <a:stretch/>
        </p:blipFill>
        <p:spPr>
          <a:xfrm>
            <a:off x="4056858" y="781264"/>
            <a:ext cx="4724448" cy="324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"/>
          <p:cNvPicPr preferRelativeResize="0"/>
          <p:nvPr/>
        </p:nvPicPr>
        <p:blipFill rotWithShape="1">
          <a:blip r:embed="rId6">
            <a:alphaModFix/>
          </a:blip>
          <a:srcRect l="34246" t="24344" r="21350" b="31272"/>
          <a:stretch/>
        </p:blipFill>
        <p:spPr>
          <a:xfrm rot="437941">
            <a:off x="584200" y="3690643"/>
            <a:ext cx="4271921" cy="24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"/>
          <p:cNvPicPr preferRelativeResize="0"/>
          <p:nvPr/>
        </p:nvPicPr>
        <p:blipFill rotWithShape="1">
          <a:blip r:embed="rId7">
            <a:alphaModFix/>
          </a:blip>
          <a:srcRect l="34245" t="25445" r="20729" b="39482"/>
          <a:stretch/>
        </p:blipFill>
        <p:spPr>
          <a:xfrm rot="359345">
            <a:off x="7653979" y="4255414"/>
            <a:ext cx="4546147" cy="199095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 txBox="1"/>
          <p:nvPr/>
        </p:nvSpPr>
        <p:spPr>
          <a:xfrm>
            <a:off x="6141511" y="3715900"/>
            <a:ext cx="61500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https://dashboard.blooket.com/set/6719af4d4d0a69f7c7da0fc1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07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6" descr="A screenshot of a computer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 rotWithShape="1">
          <a:blip r:embed="rId6">
            <a:alphaModFix/>
          </a:blip>
          <a:srcRect l="34687" t="18235" r="23710" b="33116"/>
          <a:stretch/>
        </p:blipFill>
        <p:spPr>
          <a:xfrm>
            <a:off x="818179" y="870204"/>
            <a:ext cx="4642998" cy="410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/>
          <p:cNvPicPr preferRelativeResize="0"/>
          <p:nvPr/>
        </p:nvPicPr>
        <p:blipFill rotWithShape="1">
          <a:blip r:embed="rId7">
            <a:alphaModFix/>
          </a:blip>
          <a:srcRect l="34098" t="18237" r="23711" b="29574"/>
          <a:stretch/>
        </p:blipFill>
        <p:spPr>
          <a:xfrm>
            <a:off x="6527977" y="948847"/>
            <a:ext cx="4597223" cy="407811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6"/>
          <p:cNvSpPr txBox="1"/>
          <p:nvPr/>
        </p:nvSpPr>
        <p:spPr>
          <a:xfrm>
            <a:off x="4806410" y="60027"/>
            <a:ext cx="2579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4925557" y="456344"/>
            <a:ext cx="23408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Matching Exercise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959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3a089fef63f_0_0" descr="A screenshot of a computer&#10;&#10;Description automatically generat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a089fef63f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a089fef63f_0_0"/>
          <p:cNvPicPr preferRelativeResize="0"/>
          <p:nvPr/>
        </p:nvPicPr>
        <p:blipFill rotWithShape="1">
          <a:blip r:embed="rId6">
            <a:alphaModFix/>
          </a:blip>
          <a:srcRect l="34688" t="18234" r="23709" b="33116"/>
          <a:stretch/>
        </p:blipFill>
        <p:spPr>
          <a:xfrm>
            <a:off x="1425293" y="989518"/>
            <a:ext cx="4038576" cy="35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a089fef63f_0_0"/>
          <p:cNvPicPr preferRelativeResize="0"/>
          <p:nvPr/>
        </p:nvPicPr>
        <p:blipFill rotWithShape="1">
          <a:blip r:embed="rId7">
            <a:alphaModFix/>
          </a:blip>
          <a:srcRect l="34098" t="18236" r="23711" b="33695"/>
          <a:stretch/>
        </p:blipFill>
        <p:spPr>
          <a:xfrm>
            <a:off x="6389425" y="1117350"/>
            <a:ext cx="3541150" cy="34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a089fef63f_0_0"/>
          <p:cNvSpPr txBox="1"/>
          <p:nvPr/>
        </p:nvSpPr>
        <p:spPr>
          <a:xfrm>
            <a:off x="4806410" y="60027"/>
            <a:ext cx="25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CO" sz="2400" b="1" i="0" u="none" strike="noStrike" cap="none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a089fef63f_0_0"/>
          <p:cNvSpPr txBox="1"/>
          <p:nvPr/>
        </p:nvSpPr>
        <p:spPr>
          <a:xfrm>
            <a:off x="4925557" y="456344"/>
            <a:ext cx="234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CO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Matching Exercise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089fef63f_0_0"/>
          <p:cNvSpPr txBox="1"/>
          <p:nvPr/>
        </p:nvSpPr>
        <p:spPr>
          <a:xfrm>
            <a:off x="2605547" y="4897159"/>
            <a:ext cx="617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https://wordwall.net/resource/78324363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https://create.kahoot.it/details/484af1a4-03eb-4b35-8226-87a457efa901</a:t>
            </a:r>
            <a:r>
              <a:rPr lang="es-CO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g3a089fef63f_0_0"/>
          <p:cNvCxnSpPr/>
          <p:nvPr/>
        </p:nvCxnSpPr>
        <p:spPr>
          <a:xfrm>
            <a:off x="2395225" y="1876175"/>
            <a:ext cx="1246800" cy="78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g3a089fef63f_0_0"/>
          <p:cNvCxnSpPr/>
          <p:nvPr/>
        </p:nvCxnSpPr>
        <p:spPr>
          <a:xfrm>
            <a:off x="2250225" y="2282125"/>
            <a:ext cx="1479000" cy="198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g3a089fef63f_0_0"/>
          <p:cNvCxnSpPr/>
          <p:nvPr/>
        </p:nvCxnSpPr>
        <p:spPr>
          <a:xfrm rot="10800000" flipH="1">
            <a:off x="2453225" y="2340075"/>
            <a:ext cx="1188900" cy="78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g3a089fef63f_0_0"/>
          <p:cNvCxnSpPr/>
          <p:nvPr/>
        </p:nvCxnSpPr>
        <p:spPr>
          <a:xfrm>
            <a:off x="2380725" y="3471050"/>
            <a:ext cx="12759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g3a089fef63f_0_0"/>
          <p:cNvCxnSpPr/>
          <p:nvPr/>
        </p:nvCxnSpPr>
        <p:spPr>
          <a:xfrm rot="10800000" flipH="1">
            <a:off x="2482225" y="3123125"/>
            <a:ext cx="1131000" cy="7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g3a089fef63f_0_0"/>
          <p:cNvCxnSpPr/>
          <p:nvPr/>
        </p:nvCxnSpPr>
        <p:spPr>
          <a:xfrm rot="10800000" flipH="1">
            <a:off x="2438725" y="1861600"/>
            <a:ext cx="1319400" cy="240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g3a089fef63f_0_0"/>
          <p:cNvCxnSpPr/>
          <p:nvPr/>
        </p:nvCxnSpPr>
        <p:spPr>
          <a:xfrm>
            <a:off x="2250225" y="2688100"/>
            <a:ext cx="1464300" cy="120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g3a089fef63f_0_0"/>
          <p:cNvCxnSpPr/>
          <p:nvPr/>
        </p:nvCxnSpPr>
        <p:spPr>
          <a:xfrm>
            <a:off x="7092875" y="1905150"/>
            <a:ext cx="1261500" cy="155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g3a089fef63f_0_0"/>
          <p:cNvCxnSpPr/>
          <p:nvPr/>
        </p:nvCxnSpPr>
        <p:spPr>
          <a:xfrm>
            <a:off x="7049375" y="225312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g3a089fef63f_0_0"/>
          <p:cNvCxnSpPr/>
          <p:nvPr/>
        </p:nvCxnSpPr>
        <p:spPr>
          <a:xfrm>
            <a:off x="7005900" y="2398125"/>
            <a:ext cx="1333800" cy="7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g3a089fef63f_0_0"/>
          <p:cNvCxnSpPr/>
          <p:nvPr/>
        </p:nvCxnSpPr>
        <p:spPr>
          <a:xfrm rot="10800000" flipH="1">
            <a:off x="7165375" y="1847100"/>
            <a:ext cx="1203300" cy="8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g3a089fef63f_0_0"/>
          <p:cNvCxnSpPr/>
          <p:nvPr/>
        </p:nvCxnSpPr>
        <p:spPr>
          <a:xfrm rot="10800000" flipH="1">
            <a:off x="7150925" y="2847475"/>
            <a:ext cx="1275900" cy="14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g3a089fef63f_0_0"/>
          <p:cNvCxnSpPr/>
          <p:nvPr/>
        </p:nvCxnSpPr>
        <p:spPr>
          <a:xfrm>
            <a:off x="7368375" y="3944750"/>
            <a:ext cx="1044000" cy="46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g3a089fef63f_0_0"/>
          <p:cNvCxnSpPr/>
          <p:nvPr/>
        </p:nvCxnSpPr>
        <p:spPr>
          <a:xfrm>
            <a:off x="7361175" y="3130325"/>
            <a:ext cx="978600" cy="84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g3a089fef63f_0_0"/>
          <p:cNvCxnSpPr/>
          <p:nvPr/>
        </p:nvCxnSpPr>
        <p:spPr>
          <a:xfrm rot="10800000" flipH="1">
            <a:off x="7237875" y="2485225"/>
            <a:ext cx="1159800" cy="115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9910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" name="Google Shape;150;p2"/>
          <p:cNvGraphicFramePr/>
          <p:nvPr/>
        </p:nvGraphicFramePr>
        <p:xfrm>
          <a:off x="1426384" y="940359"/>
          <a:ext cx="6951950" cy="74978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95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6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/>
                        <a:t>1.  Introduction</a:t>
                      </a:r>
                      <a:endParaRPr sz="18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/>
                        <a:t>2.  Review (Reading strategies)</a:t>
                      </a:r>
                      <a:endParaRPr sz="18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/>
                        <a:t>3.  Word Formation Strategy (Affixes)</a:t>
                      </a:r>
                      <a:endParaRPr sz="1800" u="none" strike="noStrike" cap="none"/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strike="noStrike" cap="none"/>
                        <a:t>Explanation and Application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/>
                        <a:t>4.  Affix Challenge</a:t>
                      </a:r>
                      <a:endParaRPr sz="1800" u="none" strike="noStrike" cap="none"/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strike="noStrike" cap="none"/>
                        <a:t>"Affix Matching“</a:t>
                      </a:r>
                      <a:endParaRPr sz="1800" b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>
                          <a:solidFill>
                            <a:schemeClr val="dk1"/>
                          </a:solidFill>
                        </a:rPr>
                        <a:t>5. Hands-On Application: Data Analytics Terms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strike="noStrike" cap="none">
                          <a:solidFill>
                            <a:schemeClr val="dk1"/>
                          </a:solidFill>
                        </a:rPr>
                        <a:t>"Group work”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>
                          <a:solidFill>
                            <a:schemeClr val="dk1"/>
                          </a:solidFill>
                        </a:rPr>
                        <a:t>6. Affixes application: </a:t>
                      </a:r>
                      <a:endParaRPr sz="1800" b="1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u="none" strike="noStrike" cap="none">
                          <a:solidFill>
                            <a:schemeClr val="dk1"/>
                          </a:solidFill>
                        </a:rPr>
                        <a:t>“Online game”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s-CO" sz="1800" b="1" u="none" strike="noStrike" cap="none">
                          <a:solidFill>
                            <a:schemeClr val="dk1"/>
                          </a:solidFill>
                        </a:rPr>
                        <a:t>7. Wrap-Up and Q&amp;A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1" u="none" strike="noStrike" cap="none"/>
                    </a:p>
                    <a:p>
                      <a:pPr marL="51435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1" name="Google Shape;151;p2"/>
          <p:cNvSpPr txBox="1"/>
          <p:nvPr/>
        </p:nvSpPr>
        <p:spPr>
          <a:xfrm>
            <a:off x="-216977" y="99072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Class Agenda</a:t>
            </a:r>
            <a:endParaRPr sz="28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82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d55b881e43_0_0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g2d55b881e43_0_0"/>
          <p:cNvGraphicFramePr/>
          <p:nvPr/>
        </p:nvGraphicFramePr>
        <p:xfrm>
          <a:off x="916881" y="758854"/>
          <a:ext cx="10858475" cy="64966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85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8" name="Google Shape;158;g2d55b881e43_0_0"/>
          <p:cNvSpPr txBox="1"/>
          <p:nvPr/>
        </p:nvSpPr>
        <p:spPr>
          <a:xfrm>
            <a:off x="761646" y="1748522"/>
            <a:ext cx="44655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Nivel Exploratorio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24 horas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CO" sz="1400" b="0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Cada misión tendrá un espacio llamado “English </a:t>
            </a:r>
            <a:r>
              <a:rPr lang="es-CO" sz="1400" b="0" i="0" u="none" strike="noStrike" cap="none" dirty="0" err="1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es-CO" sz="1400" b="0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” que será de gran beneficio para mejorar tu comprensión ya que te permitirá incorporar </a:t>
            </a:r>
            <a:r>
              <a:rPr lang="es-CO" sz="1400" b="1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técnicas y estrategias básicas de comprensión lectora</a:t>
            </a:r>
            <a:r>
              <a:rPr lang="es-CO" sz="1400" b="0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aplicadas a textos relacionados con las áreas de formación . Abordaremos </a:t>
            </a:r>
            <a:r>
              <a:rPr lang="es-CO" sz="1400" b="1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conceptos fundamentales y técnicos</a:t>
            </a:r>
            <a:r>
              <a:rPr lang="es-CO" sz="1400" b="0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a través de actividades formativas diseñadas para aprovechar tu conocimiento previo del idioma inglés, mejorar la comprensión de </a:t>
            </a:r>
            <a:r>
              <a:rPr lang="es-CO" sz="1400" b="1" i="0" u="none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vocabulario específico, la capacidad de análisis de textos y la construcción de conocimiento colaborativamente.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" name="Google Shape;159;g2d55b881e43_0_0"/>
          <p:cNvGraphicFramePr/>
          <p:nvPr/>
        </p:nvGraphicFramePr>
        <p:xfrm>
          <a:off x="5547360" y="1090289"/>
          <a:ext cx="5579325" cy="44250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8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Exploratorio</a:t>
                      </a:r>
                      <a:endParaRPr sz="1100" u="none" strike="noStrike" cap="none"/>
                    </a:p>
                  </a:txBody>
                  <a:tcPr marL="7175" marR="7175" marT="7175" marB="71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MISION</a:t>
                      </a:r>
                      <a:endParaRPr sz="1100" u="none" strike="noStrike" cap="none"/>
                    </a:p>
                  </a:txBody>
                  <a:tcPr marL="7175" marR="7175" marT="7175" marB="71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Estrategia </a:t>
                      </a:r>
                      <a:endParaRPr sz="1100" u="none" strike="noStrike" cap="none"/>
                    </a:p>
                  </a:txBody>
                  <a:tcPr marL="7175" marR="7175" marT="7175" marB="71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B5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825">
                <a:tc rowSpan="2">
                  <a:txBody>
                    <a:bodyPr/>
                    <a:lstStyle/>
                    <a:p>
                      <a:pPr marL="0" marR="1968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Misión 1</a:t>
                      </a:r>
                      <a:endParaRPr sz="1100" u="none" strike="noStrike" cap="none"/>
                    </a:p>
                    <a:p>
                      <a:pPr marL="0" marR="1968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Pistas claves para la comprensión</a:t>
                      </a:r>
                      <a:endParaRPr sz="1100" u="none" strike="noStrike" cap="none"/>
                    </a:p>
                  </a:txBody>
                  <a:tcPr marL="7175" marR="7175" marT="7175" marB="71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968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 formation</a:t>
                      </a:r>
                      <a:endParaRPr sz="1100" u="none" strike="noStrike" cap="none"/>
                    </a:p>
                    <a:p>
                      <a:pPr marL="0" marR="1968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Prior Knowledge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endParaRPr sz="1100" u="none" strike="noStrike" cap="none"/>
                    </a:p>
                  </a:txBody>
                  <a:tcPr marL="7175" marR="7175" marT="7175" marB="71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82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 sentence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Main idea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endParaRPr sz="1100" u="none" strike="noStrike" cap="none"/>
                    </a:p>
                  </a:txBody>
                  <a:tcPr marL="7175" marR="7175" marT="7175" marB="71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28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Misión 2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Mejorando la comprensión</a:t>
                      </a:r>
                      <a:endParaRPr sz="1100" u="none" strike="noStrike" cap="none"/>
                    </a:p>
                  </a:txBody>
                  <a:tcPr marL="7175" marR="7175" marT="7175" marB="71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968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Summary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Vocabulary Strategies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endParaRPr sz="1100" u="none" strike="noStrike" cap="none"/>
                    </a:p>
                  </a:txBody>
                  <a:tcPr marL="7175" marR="7175" marT="7175" marB="71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62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Questioning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Technical Vocabulary</a:t>
                      </a:r>
                      <a:endParaRPr sz="1100" u="none" strike="noStrike" cap="none"/>
                    </a:p>
                  </a:txBody>
                  <a:tcPr marL="7175" marR="7175" marT="7175" marB="71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Misión 3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100" u="none" strike="noStrike" cap="none"/>
                        <a:t/>
                      </a:r>
                      <a:br>
                        <a:rPr lang="es-CO" sz="1100" u="none" strike="noStrike" cap="none"/>
                      </a:br>
                      <a:r>
                        <a:rPr lang="es-CO" sz="1200" b="1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Estructura del texto</a:t>
                      </a:r>
                      <a:endParaRPr sz="1100" u="none" strike="noStrike" cap="none"/>
                    </a:p>
                  </a:txBody>
                  <a:tcPr marL="7175" marR="7175" marT="7175" marB="717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-CO" sz="1200" b="0" i="0" u="none" strike="noStrike" cap="none">
                          <a:solidFill>
                            <a:srgbClr val="0B539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Patterns of organization</a:t>
                      </a:r>
                      <a:endParaRPr sz="1100" u="none" strike="noStrike" cap="none"/>
                    </a:p>
                  </a:txBody>
                  <a:tcPr marL="7175" marR="7175" marT="7175" marB="717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0" name="Google Shape;160;g2d55b881e43_0_0"/>
          <p:cNvSpPr txBox="1"/>
          <p:nvPr/>
        </p:nvSpPr>
        <p:spPr>
          <a:xfrm>
            <a:off x="2839679" y="333845"/>
            <a:ext cx="609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English Code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1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COMPRENSIÓN DE LECTURA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0561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d55a9e6195_0_0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d55a9e6195_0_0"/>
          <p:cNvSpPr txBox="1"/>
          <p:nvPr/>
        </p:nvSpPr>
        <p:spPr>
          <a:xfrm>
            <a:off x="1568505" y="2144590"/>
            <a:ext cx="86766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O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Viviana Buitrago Castaño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CO" sz="4000" b="0" i="0" u="none" strike="noStrike" cap="none" dirty="0" smtClean="0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vibuca19@gmail.com</a:t>
            </a:r>
            <a:endParaRPr sz="4000" b="0" i="0" u="none" strike="noStrike" cap="none" dirty="0">
              <a:solidFill>
                <a:srgbClr val="265FA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d55a9e6195_0_0"/>
          <p:cNvSpPr/>
          <p:nvPr/>
        </p:nvSpPr>
        <p:spPr>
          <a:xfrm>
            <a:off x="3217663" y="755077"/>
            <a:ext cx="537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0" i="0" u="none" strike="noStrike" cap="none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Who is my tutor?</a:t>
            </a:r>
            <a:endParaRPr sz="5400" b="0" i="0" u="none" strike="noStrike" cap="none">
              <a:solidFill>
                <a:srgbClr val="265FA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98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d55a9e6195_0_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d55a9e6195_0_6"/>
          <p:cNvSpPr/>
          <p:nvPr/>
        </p:nvSpPr>
        <p:spPr>
          <a:xfrm>
            <a:off x="1911007" y="711575"/>
            <a:ext cx="837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0" i="0" u="none" strike="noStrike" cap="none">
                <a:solidFill>
                  <a:srgbClr val="265FA3"/>
                </a:solidFill>
                <a:latin typeface="Arial"/>
                <a:ea typeface="Arial"/>
                <a:cs typeface="Arial"/>
                <a:sym typeface="Arial"/>
              </a:rPr>
              <a:t>All about me!!!</a:t>
            </a:r>
            <a:endParaRPr sz="5400" b="0" i="0" u="none" strike="noStrike" cap="none">
              <a:solidFill>
                <a:srgbClr val="265F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d55a9e6195_0_6"/>
          <p:cNvSpPr/>
          <p:nvPr/>
        </p:nvSpPr>
        <p:spPr>
          <a:xfrm>
            <a:off x="814850" y="2920075"/>
            <a:ext cx="2421300" cy="2537400"/>
          </a:xfrm>
          <a:prstGeom prst="diamond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d55a9e6195_0_6"/>
          <p:cNvSpPr/>
          <p:nvPr/>
        </p:nvSpPr>
        <p:spPr>
          <a:xfrm>
            <a:off x="7701825" y="846775"/>
            <a:ext cx="2290800" cy="2073300"/>
          </a:xfrm>
          <a:prstGeom prst="teardrop">
            <a:avLst>
              <a:gd name="adj" fmla="val 100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d55a9e6195_0_6"/>
          <p:cNvSpPr/>
          <p:nvPr/>
        </p:nvSpPr>
        <p:spPr>
          <a:xfrm>
            <a:off x="4004550" y="1634975"/>
            <a:ext cx="2580900" cy="2450400"/>
          </a:xfrm>
          <a:prstGeom prst="star6">
            <a:avLst>
              <a:gd name="adj" fmla="val 28868"/>
              <a:gd name="hf" fmla="val 11547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d55a9e6195_0_6"/>
          <p:cNvSpPr/>
          <p:nvPr/>
        </p:nvSpPr>
        <p:spPr>
          <a:xfrm>
            <a:off x="7759825" y="3514550"/>
            <a:ext cx="2349000" cy="2145900"/>
          </a:xfrm>
          <a:prstGeom prst="parallelogram">
            <a:avLst>
              <a:gd name="adj" fmla="val 250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d55a9e6195_0_6"/>
          <p:cNvSpPr/>
          <p:nvPr/>
        </p:nvSpPr>
        <p:spPr>
          <a:xfrm>
            <a:off x="4077100" y="4239500"/>
            <a:ext cx="2914300" cy="1681875"/>
          </a:xfrm>
          <a:prstGeom prst="flowChartPunchedTap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d55a9e6195_0_6"/>
          <p:cNvSpPr txBox="1"/>
          <p:nvPr/>
        </p:nvSpPr>
        <p:spPr>
          <a:xfrm>
            <a:off x="1445550" y="3967950"/>
            <a:ext cx="835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d55a9e6195_0_6"/>
          <p:cNvSpPr txBox="1"/>
          <p:nvPr/>
        </p:nvSpPr>
        <p:spPr>
          <a:xfrm>
            <a:off x="4918050" y="2450163"/>
            <a:ext cx="753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2d55a9e6195_0_6"/>
          <p:cNvSpPr txBox="1"/>
          <p:nvPr/>
        </p:nvSpPr>
        <p:spPr>
          <a:xfrm>
            <a:off x="8325250" y="1575625"/>
            <a:ext cx="396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2d55a9e6195_0_6"/>
          <p:cNvSpPr txBox="1"/>
          <p:nvPr/>
        </p:nvSpPr>
        <p:spPr>
          <a:xfrm>
            <a:off x="4526575" y="4841875"/>
            <a:ext cx="737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2d55a9e6195_0_6"/>
          <p:cNvSpPr txBox="1"/>
          <p:nvPr/>
        </p:nvSpPr>
        <p:spPr>
          <a:xfrm>
            <a:off x="8383350" y="3880975"/>
            <a:ext cx="3998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Likes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Dislikes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43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d55a9e6195_0_9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d55a9e6195_0_96"/>
          <p:cNvSpPr txBox="1"/>
          <p:nvPr/>
        </p:nvSpPr>
        <p:spPr>
          <a:xfrm>
            <a:off x="2035278" y="255638"/>
            <a:ext cx="703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2. Previous course topics - review</a:t>
            </a:r>
            <a:endParaRPr sz="28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d55a9e6195_0_96"/>
          <p:cNvSpPr/>
          <p:nvPr/>
        </p:nvSpPr>
        <p:spPr>
          <a:xfrm>
            <a:off x="4133850" y="176053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d55a9e6195_0_96"/>
          <p:cNvSpPr/>
          <p:nvPr/>
        </p:nvSpPr>
        <p:spPr>
          <a:xfrm>
            <a:off x="775974" y="1065242"/>
            <a:ext cx="3589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0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skimming</a:t>
            </a:r>
            <a:endParaRPr sz="5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d55a9e6195_0_96"/>
          <p:cNvSpPr/>
          <p:nvPr/>
        </p:nvSpPr>
        <p:spPr>
          <a:xfrm>
            <a:off x="660556" y="2439130"/>
            <a:ext cx="370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dirty="0" err="1" smtClean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scanning</a:t>
            </a:r>
            <a:endParaRPr sz="5400" b="1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d55a9e6195_0_96"/>
          <p:cNvSpPr/>
          <p:nvPr/>
        </p:nvSpPr>
        <p:spPr>
          <a:xfrm>
            <a:off x="508837" y="4063742"/>
            <a:ext cx="472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context clues</a:t>
            </a:r>
            <a:endParaRPr sz="5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d55a9e6195_0_96"/>
          <p:cNvSpPr/>
          <p:nvPr/>
        </p:nvSpPr>
        <p:spPr>
          <a:xfrm>
            <a:off x="6685045" y="1450404"/>
            <a:ext cx="374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 dirty="0" err="1">
                <a:solidFill>
                  <a:srgbClr val="198462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es-CO" sz="5400" b="1" i="0" u="none" strike="noStrike" cap="none" dirty="0">
                <a:solidFill>
                  <a:srgbClr val="19846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5400" b="1" i="0" u="none" strike="noStrike" cap="none" dirty="0" err="1">
                <a:solidFill>
                  <a:srgbClr val="198462"/>
                </a:solidFill>
                <a:latin typeface="Arial"/>
                <a:ea typeface="Arial"/>
                <a:cs typeface="Arial"/>
                <a:sym typeface="Arial"/>
              </a:rPr>
              <a:t>words</a:t>
            </a:r>
            <a:endParaRPr sz="5400" b="1" i="0" u="none" strike="noStrike" cap="none" dirty="0">
              <a:solidFill>
                <a:srgbClr val="1984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d55a9e6195_0_96"/>
          <p:cNvSpPr/>
          <p:nvPr/>
        </p:nvSpPr>
        <p:spPr>
          <a:xfrm>
            <a:off x="5982930" y="2973425"/>
            <a:ext cx="514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linking clauses</a:t>
            </a:r>
            <a:endParaRPr sz="5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d55a9e6195_0_96"/>
          <p:cNvSpPr/>
          <p:nvPr/>
        </p:nvSpPr>
        <p:spPr>
          <a:xfrm>
            <a:off x="7421977" y="4395174"/>
            <a:ext cx="314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CO" sz="5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referents</a:t>
            </a:r>
            <a:endParaRPr sz="54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9639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d55a9e6195_0_10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d55a9e6195_0_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5" y="0"/>
            <a:ext cx="1218398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d55a9e6195_0_108"/>
          <p:cNvSpPr txBox="1"/>
          <p:nvPr/>
        </p:nvSpPr>
        <p:spPr>
          <a:xfrm>
            <a:off x="5535561" y="4674184"/>
            <a:ext cx="6096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https://view.genially.com/66df9a6027c5e804a534a6eb/interactive-content-reading-strategies-review</a:t>
            </a:r>
            <a:r>
              <a:rPr lang="es-CO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65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d55a9e6195_0_11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d55a9e6195_0_114"/>
          <p:cNvSpPr txBox="1"/>
          <p:nvPr/>
        </p:nvSpPr>
        <p:spPr>
          <a:xfrm>
            <a:off x="0" y="105154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 sz="28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d55a9e6195_0_114"/>
          <p:cNvSpPr txBox="1"/>
          <p:nvPr/>
        </p:nvSpPr>
        <p:spPr>
          <a:xfrm>
            <a:off x="5669823" y="5477899"/>
            <a:ext cx="380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https://wordwall.net/es/resource/33645346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2d55a9e6195_0_1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2218" t="19300" r="29404" b="23899"/>
          <a:stretch/>
        </p:blipFill>
        <p:spPr>
          <a:xfrm>
            <a:off x="1073125" y="1128025"/>
            <a:ext cx="7117550" cy="38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d55a9e6195_0_1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38563" y="2155438"/>
            <a:ext cx="2162175" cy="183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94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p3"/>
          <p:cNvGraphicFramePr/>
          <p:nvPr>
            <p:extLst/>
          </p:nvPr>
        </p:nvGraphicFramePr>
        <p:xfrm>
          <a:off x="381545" y="880235"/>
          <a:ext cx="6584650" cy="71062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8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22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  <a:tabLst/>
                        <a:defRPr/>
                      </a:pPr>
                      <a:r>
                        <a:rPr lang="es-CO" sz="2000" u="sng" dirty="0" smtClean="0">
                          <a:solidFill>
                            <a:srgbClr val="FF0000"/>
                          </a:solidFill>
                          <a:hlinkClick r:id="rId4"/>
                        </a:rPr>
                        <a:t>https://wordwall.net/resource/16926083/beginning-prefixes-and-suffixes</a:t>
                      </a:r>
                      <a:r>
                        <a:rPr lang="es-CO" sz="2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endParaRPr sz="19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9" name="Google Shape;219;p3"/>
          <p:cNvSpPr txBox="1"/>
          <p:nvPr/>
        </p:nvSpPr>
        <p:spPr>
          <a:xfrm>
            <a:off x="0" y="105154"/>
            <a:ext cx="1219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Word Formation</a:t>
            </a:r>
            <a:endParaRPr sz="2800" b="1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28022" t="17150" r="4686" b="10166"/>
          <a:stretch/>
        </p:blipFill>
        <p:spPr>
          <a:xfrm>
            <a:off x="7682991" y="2447639"/>
            <a:ext cx="3646807" cy="22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"/>
          <p:cNvPicPr preferRelativeResize="0"/>
          <p:nvPr/>
        </p:nvPicPr>
        <p:blipFill rotWithShape="1">
          <a:blip r:embed="rId7">
            <a:alphaModFix/>
          </a:blip>
          <a:srcRect l="26600" t="11857" r="5663" b="16025"/>
          <a:stretch/>
        </p:blipFill>
        <p:spPr>
          <a:xfrm>
            <a:off x="839016" y="642916"/>
            <a:ext cx="6374741" cy="431636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"/>
          <p:cNvSpPr txBox="1"/>
          <p:nvPr/>
        </p:nvSpPr>
        <p:spPr>
          <a:xfrm>
            <a:off x="8610296" y="1888055"/>
            <a:ext cx="17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O" sz="2000" b="1" i="0" u="sng" strike="noStrike" cap="none" dirty="0">
                <a:solidFill>
                  <a:srgbClr val="1A427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VIDEO </a:t>
            </a:r>
            <a:r>
              <a:rPr lang="es-CO" sz="2000" b="1" i="0" u="sng" strike="noStrike" cap="none" dirty="0" err="1">
                <a:solidFill>
                  <a:srgbClr val="1A427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here</a:t>
            </a:r>
            <a:endParaRPr sz="2000" b="1" i="0" u="none" strike="noStrike" cap="none" dirty="0">
              <a:solidFill>
                <a:srgbClr val="1A42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3328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</TotalTime>
  <Words>210</Words>
  <Application>Microsoft Office PowerPoint</Application>
  <PresentationFormat>Panorámica</PresentationFormat>
  <Paragraphs>95</Paragraphs>
  <Slides>15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Sala de reuniones 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vivi</dc:creator>
  <cp:lastModifiedBy>vivi</cp:lastModifiedBy>
  <cp:revision>1</cp:revision>
  <dcterms:created xsi:type="dcterms:W3CDTF">2025-11-08T15:52:25Z</dcterms:created>
  <dcterms:modified xsi:type="dcterms:W3CDTF">2025-11-08T15:54:23Z</dcterms:modified>
</cp:coreProperties>
</file>